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Comfortaa"/>
      <p:regular r:id="rId13"/>
      <p:bold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Comfortaa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Comforta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8c87226f0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8c87226f0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8c87226f0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8c87226f0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8c87226f0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8c87226f0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9b0803000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9b0803000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9b0803000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9b0803000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9b0803000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9b0803000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mfortaa"/>
                <a:ea typeface="Comfortaa"/>
                <a:cs typeface="Comfortaa"/>
                <a:sym typeface="Comfortaa"/>
              </a:rPr>
              <a:t>Desarrollo Avanzado de Aplicaciones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0" y="2797175"/>
            <a:ext cx="914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EFEFEF"/>
                </a:solidFill>
                <a:latin typeface="Comfortaa"/>
                <a:ea typeface="Comfortaa"/>
                <a:cs typeface="Comfortaa"/>
                <a:sym typeface="Comfortaa"/>
              </a:rPr>
              <a:t>Proyecto Individual</a:t>
            </a:r>
            <a:endParaRPr b="1" sz="3000">
              <a:solidFill>
                <a:srgbClr val="EFEFE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623400" y="41494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mfortaa"/>
                <a:ea typeface="Comfortaa"/>
                <a:cs typeface="Comfortaa"/>
                <a:sym typeface="Comfortaa"/>
              </a:rPr>
              <a:t>Inhar Serrano Muñoz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0" y="4450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mfortaa"/>
                <a:ea typeface="Comfortaa"/>
                <a:cs typeface="Comfortaa"/>
                <a:sym typeface="Comfortaa"/>
              </a:rPr>
              <a:t>Catálogo de Recetas con Valoración (Rating Service)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El proyecto consiste en un Catálogo de Recetas con Valoración (Rating Service) implementado bajo una arquitectura de Microservicios, donde un servicio escrito en Python (Flask/FastAPI) se encarga de la ingesta y gestión de los datos estáticos de las recetas (ingredientes, pasos) almacenados en una base de datos relacional (PostgreSQL/MySQL). Un segundo microservicio en Node.js (Express) gestiona la información dinámica de las valoraciones y comentarios de los usuarios, la cual se guarda en una base de datos no relacional (MongoDB). Un API Gateway central enruta las peticiones del </a:t>
            </a:r>
            <a:r>
              <a:rPr b="1" i="1" lang="es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frontend</a:t>
            </a:r>
            <a:r>
              <a:rPr b="1" lang="es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SPA (HTML5), el cual ofrece una interfaz web de visualización y consumo, mientras que una capa programática cumple el requisito de la especificación OpenAPI 3.0.</a:t>
            </a:r>
            <a:endParaRPr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2226" y="3677725"/>
            <a:ext cx="2396102" cy="13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0" y="4450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mfortaa"/>
                <a:ea typeface="Comfortaa"/>
                <a:cs typeface="Comfortaa"/>
                <a:sym typeface="Comfortaa"/>
              </a:rPr>
              <a:t>Objetivos y Funcionalidades Principales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Objetivos Clave</a:t>
            </a:r>
            <a:endParaRPr b="1"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Arquitectónico: Demostrar una arquitectura de Microservicios distribuidos utilizando Python y Node.js con sus respectivas APIs RESTful.</a:t>
            </a:r>
            <a:endParaRPr b="1"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Datos Heterogéneos: Implementar y justificar el uso de bases de datos Relacionales (datos estáticos/maestros) y No Relacionales (MongoDB) (datos dinámicos/alto volumen).</a:t>
            </a:r>
            <a:endParaRPr b="1"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Misión Académica: Cumplir el requisito de consumir y procesar datos externos para alimentar la aplicación (catálogo inicial de recetas).</a:t>
            </a:r>
            <a:endParaRPr b="1"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Estándares: Ofrecer un </a:t>
            </a:r>
            <a:r>
              <a:rPr b="1" i="1" lang="es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frontend</a:t>
            </a:r>
            <a:r>
              <a:rPr b="1" lang="es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SPA (HTML5) y una API programática documentada con OpenAPI 3.0.</a:t>
            </a:r>
            <a:endParaRPr b="1"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756" y="3020050"/>
            <a:ext cx="1419549" cy="201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3000" y="3306458"/>
            <a:ext cx="2640949" cy="144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1525" y="3306455"/>
            <a:ext cx="2640951" cy="1584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0" y="4450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mfortaa"/>
                <a:ea typeface="Comfortaa"/>
                <a:cs typeface="Comfortaa"/>
                <a:sym typeface="Comfortaa"/>
              </a:rPr>
              <a:t>Arquitectura de la Solución (Microservicios)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0" y="1152475"/>
            <a:ext cx="9144000" cy="39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Componentes de la Arquitectura</a:t>
            </a:r>
            <a:endParaRPr b="1"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3211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fortaa"/>
              <a:buAutoNum type="arabicPeriod"/>
            </a:pPr>
            <a:r>
              <a:rPr b="1" lang="es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API Gateway Central</a:t>
            </a:r>
            <a:endParaRPr b="1"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es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Rol: Punto de entrada único para la aplicación.</a:t>
            </a:r>
            <a:endParaRPr b="1"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es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Función: Enruta peticiones a los servicios y realiza la agregación de datos (ej., listar receta y su media de valoración).</a:t>
            </a:r>
            <a:endParaRPr b="1"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fortaa"/>
              <a:buAutoNum type="arabicPeriod"/>
            </a:pPr>
            <a:r>
              <a:rPr b="1" lang="es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Microservicio 1: Catálogo y Gestión de Datos Maestros</a:t>
            </a:r>
            <a:endParaRPr b="1"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es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Lenguaje: Python (Flask/FastAPI).</a:t>
            </a:r>
            <a:endParaRPr b="1"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es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Función: Gestiona las operaciones CRUD básicas y la lógica de ingesta de datos externos.</a:t>
            </a:r>
            <a:endParaRPr b="1"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es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BBDD: Relacional (PostgreSQL/MySQL) para almacenar las recetas (datos estáticos y estructurados).</a:t>
            </a:r>
            <a:endParaRPr b="1"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fortaa"/>
              <a:buAutoNum type="arabicPeriod"/>
            </a:pPr>
            <a:r>
              <a:rPr b="1" lang="es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Microservicio 2: Valoraciones y Comentarios</a:t>
            </a:r>
            <a:endParaRPr b="1"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es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Lenguaje: Node.js (Express).</a:t>
            </a:r>
            <a:endParaRPr b="1"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es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Función: Gestiona la creación de puntuaciones y comentarios, además de calcular la media de valoración.</a:t>
            </a:r>
            <a:endParaRPr b="1"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es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BBDD: No Relacional (MongoDB) para almacenar las valoraciones (datos dinámicos y de alto crecimiento).</a:t>
            </a:r>
            <a:endParaRPr b="1"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fortaa"/>
              <a:buAutoNum type="arabicPeriod"/>
            </a:pPr>
            <a:r>
              <a:rPr b="1" lang="es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Frontend</a:t>
            </a:r>
            <a:endParaRPr b="1"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es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Interfaz: SPA (Single Page Application) en HTML5.</a:t>
            </a:r>
            <a:endParaRPr b="1"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es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Función: Consume las APIs del Gateway para la visualización e interacción del usuario.</a:t>
            </a:r>
            <a:endParaRPr b="1"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Flujo de Comunicación Clave</a:t>
            </a:r>
            <a:endParaRPr b="1"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3211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s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El Microservicio de Python debe llamar </a:t>
            </a:r>
            <a:r>
              <a:rPr b="1" i="1" lang="es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internamente</a:t>
            </a:r>
            <a:r>
              <a:rPr b="1" lang="es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al Microservicio de Node.js para obtener la puntuación media y devolver un resultado completo al </a:t>
            </a:r>
            <a:r>
              <a:rPr b="1" i="1" lang="es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Gateway</a:t>
            </a:r>
            <a:r>
              <a:rPr b="1" lang="es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b="1"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0" y="4450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mfortaa"/>
                <a:ea typeface="Comfortaa"/>
                <a:cs typeface="Comfortaa"/>
                <a:sym typeface="Comfortaa"/>
              </a:rPr>
              <a:t>API Gateway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El API Gateway se convierte en el único componente de </a:t>
            </a:r>
            <a:r>
              <a:rPr i="1" lang="es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backend</a:t>
            </a:r>
            <a:r>
              <a:rPr lang="es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que interactúa directamente con el </a:t>
            </a:r>
            <a:r>
              <a:rPr i="1" lang="es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frontend</a:t>
            </a:r>
            <a:r>
              <a:rPr lang="es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Delegación de Renderización (Frontend Service): El API Gateway (idealmente implementado en Node.js/Express, que es excelente para servir estáticos) será el encargado de servir los archivos HTML5, CSS y JavaScript de la SPA.</a:t>
            </a:r>
            <a:endParaRPr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Agregación de Datos: El Gateway es el único que habla con ambos microservicios (Python y Node.js) y se encarga de combinar sus respuestas. Esto elimina el acoplamiento directo entre los microservicios.</a:t>
            </a:r>
            <a:endParaRPr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3625" y="2689700"/>
            <a:ext cx="2272901" cy="227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0" y="4450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mfortaa"/>
                <a:ea typeface="Comfortaa"/>
                <a:cs typeface="Comfortaa"/>
                <a:sym typeface="Comfortaa"/>
              </a:rPr>
              <a:t>Tecnologías</a:t>
            </a:r>
            <a:r>
              <a:rPr b="1" lang="es">
                <a:latin typeface="Comfortaa"/>
                <a:ea typeface="Comfortaa"/>
                <a:cs typeface="Comfortaa"/>
                <a:sym typeface="Comfortaa"/>
              </a:rPr>
              <a:t> a utilizar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0" y="1152475"/>
            <a:ext cx="914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Microservicios: Python (Catálogo) y Node.js (Valoraciones).</a:t>
            </a:r>
            <a:endParaRPr b="1"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Bases de Datos: Relacional (MySQL) y No Relacional (MongoDB).</a:t>
            </a:r>
            <a:endParaRPr b="1"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APIs y Frontend: API RESTful, API Gateway, Interfaz Web HTML5 y Open API 3.0.</a:t>
            </a:r>
            <a:endParaRPr b="1"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700" y="3195250"/>
            <a:ext cx="1722375" cy="172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3301" y="3244637"/>
            <a:ext cx="1474548" cy="1623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1100" y="3110408"/>
            <a:ext cx="3603949" cy="189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0475" y="3195238"/>
            <a:ext cx="1722375" cy="172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mfortaa"/>
                <a:ea typeface="Comfortaa"/>
                <a:cs typeface="Comfortaa"/>
                <a:sym typeface="Comfortaa"/>
              </a:rPr>
              <a:t>¿Será una aplicación SPA o MPA?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La elección de SPA es la más adecuada por su eficiencia y por alinearse perfectamente con la Arquitectura de Microservicios y APIs RESTful del proyecto:</a:t>
            </a:r>
            <a:endParaRPr b="1"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Consumo de APIs Óptimo: La SPA está diseñada para hacer peticiones asíncronas de datos al API Gateway, lo que le permite obtener la información de las recetas y valoraciones sin recargar la página.</a:t>
            </a:r>
            <a:endParaRPr b="1"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Experiencia de Usuario Fluida: Una SPA ofrece una navegación rápida y continua, ideal para un catálogo de recetas donde los usuarios deben pasar rápidamente de la lista al detalle y enviar valoraciones de forma dinámica.</a:t>
            </a:r>
            <a:endParaRPr b="1" sz="1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Desacoplamiento: Refuerza la separación total entre el </a:t>
            </a:r>
            <a:r>
              <a:rPr b="1" i="1" lang="es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frontend</a:t>
            </a:r>
            <a:r>
              <a:rPr b="1" lang="es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(presentación) y el </a:t>
            </a:r>
            <a:r>
              <a:rPr b="1" i="1" lang="es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backend</a:t>
            </a:r>
            <a:r>
              <a:rPr b="1" lang="es"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(lógica de microservicios).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